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" name="Shape 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-soldier-lg"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8888"/>
          <a:stretch/>
        </p:blipFill>
        <p:spPr>
          <a:xfrm>
            <a:off x="152400" y="457200"/>
            <a:ext cx="1600199" cy="594359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Relationship Id="rId4" Type="http://schemas.openxmlformats.org/officeDocument/2006/relationships/image" Target="../media/image0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youtube.com/watch?v=PTXW6FlX2GU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9.jpg"/><Relationship Id="rId4" Type="http://schemas.openxmlformats.org/officeDocument/2006/relationships/image" Target="../media/image0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png"/><Relationship Id="rId4" Type="http://schemas.openxmlformats.org/officeDocument/2006/relationships/image" Target="../media/image1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1.jpg"/><Relationship Id="rId4" Type="http://schemas.openxmlformats.org/officeDocument/2006/relationships/image" Target="../media/image0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2819400" y="609600"/>
            <a:ext cx="4572000" cy="441959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l"/>
            <a:r>
              <a:rPr b="0" i="0">
                <a:ln cap="flat" cmpd="sng" w="19050">
                  <a:solidFill>
                    <a:schemeClr val="dk2"/>
                  </a:solidFill>
                  <a:prstDash val="solid"/>
                  <a:miter/>
                  <a:headEnd len="med" w="med" type="none"/>
                  <a:tailEnd len="med" w="med" type="none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2700000" scaled="0"/>
                </a:gradFill>
                <a:latin typeface="Arial"/>
              </a:rPr>
              <a:t>The American Revolution: 1775-1783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1371600" y="274637"/>
            <a:ext cx="7315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the British perspective…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1600200" y="1600200"/>
            <a:ext cx="7391399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Provided protection (French/Natives)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Spent lots of $ (French &amp; Indian War)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Protected shipping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paid ¼ of taxes British paid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Average incomes were high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Illegal trade/smuggling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things we forget…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1676400" y="1600200"/>
            <a:ext cx="72390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 colonists were neutral (1/3)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 colonists were loyalists (1/3)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 American soldiers were your age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Continental Army had FEW professional soldiers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 was fought in our own backyard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were THIS close to losing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Women, African Americans, and Natives played a major role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ssachusetts Regiment of Artillery, 1775-1776" id="121" name="Shape 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7400" y="1570037"/>
            <a:ext cx="3240087" cy="53339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ritunif" id="122" name="Shape 1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34087" y="1812925"/>
            <a:ext cx="2666999" cy="50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/>
          <p:nvPr/>
        </p:nvSpPr>
        <p:spPr>
          <a:xfrm>
            <a:off x="6019800" y="0"/>
            <a:ext cx="2514599" cy="1570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British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British Army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Loyalists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2286000" y="0"/>
            <a:ext cx="2819400" cy="1570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Americans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Continental Army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Patriots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9144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Revolutionary War Begins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1600200" y="1219200"/>
            <a:ext cx="7315200" cy="5257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Lexington &amp; Concord (April, 1775): “shot heard round the world”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Guerilla tactics; Redcoats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Second Continental Congress (May, 1775)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Olive Branch Petition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Bunker Hill (June, 1775)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 Washington assumes command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Declaration of Independence (July 1776)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Battle of Trenton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1905000" y="1600200"/>
            <a:ext cx="6781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Congress evacuated Philadelphia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British waiting for Delaware river to freeze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Enlistments almost up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Hessian mercenaries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Washington proposes a last ditch effort on Christmas Eve…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Crossing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1676400" y="1600200"/>
            <a:ext cx="70104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https://www.youtube.com/watch?v=PTXW6FlX2GU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Crossing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Scene at dinner: 25:00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1295400" y="274637"/>
            <a:ext cx="7391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Problems for Americans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1676400" y="1600200"/>
            <a:ext cx="7467600" cy="5029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Continental Congress could only ASK the colonies for supplies and troops; no taxes (no central authority)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Lack of supplies (blockade)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 enough soldiers; enlistment; African Americans? Natives?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Lack of training &amp; discipline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Disease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Problems for British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1981200" y="1600200"/>
            <a:ext cx="6705599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Arrogance &amp; Overconfidence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Guerilla tactics (Natives)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Scene 8 from Patriot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Unfamiliar territory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Leadership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French support for Americans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Theaters of War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1804725" y="1546925"/>
            <a:ext cx="6882000" cy="457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1775-1777 New England, Boston blockade, Concord, Bunker Hill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1776-1778 Middle Atlantic, N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1778-1781 South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20320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1821925" y="274650"/>
            <a:ext cx="6864900" cy="1143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1925050" y="1804725"/>
            <a:ext cx="6761700" cy="4321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marL="20320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/>
              <a:t>Every major city in the Colonies was occupied by British at some point in the War..so what?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1676400" y="274637"/>
            <a:ext cx="7010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 of the Revolution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Mercantilism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1676400" y="2133600"/>
            <a:ext cx="73152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policy imposed on the colonies that said they could only trade with England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Opposite of free trade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Colonists sold raw materials to England (timber, iron, cotton, tobacco)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return, England sold finished products to the colonists (furniture, tools, cloth, cigarettes)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Result: $ flowed from colonists to England</a:t>
            </a:r>
          </a:p>
          <a:p>
            <a:pPr indent="-3429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/>
        </p:nvSpPr>
        <p:spPr>
          <a:xfrm>
            <a:off x="2286000" y="304800"/>
            <a:ext cx="3886200" cy="24320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5B4F"/>
              </a:buClr>
              <a:buSzPct val="25000"/>
              <a:buFont typeface="Comic Sans MS"/>
              <a:buNone/>
            </a:pPr>
            <a:r>
              <a:rPr b="1" i="0" lang="en-US" sz="4200" u="none" cap="none" strike="noStrike">
                <a:solidFill>
                  <a:srgbClr val="CB5B4F"/>
                </a:solidFill>
                <a:latin typeface="Comic Sans MS"/>
                <a:ea typeface="Comic Sans MS"/>
                <a:cs typeface="Comic Sans MS"/>
                <a:sym typeface="Comic Sans MS"/>
              </a:rPr>
              <a:t>Battle of </a:t>
            </a:r>
            <a:r>
              <a:rPr b="1" i="0" lang="en-US" sz="4200" u="sng" cap="none" strike="noStrike">
                <a:solidFill>
                  <a:srgbClr val="CB5B4F"/>
                </a:solidFill>
                <a:latin typeface="Comic Sans MS"/>
                <a:ea typeface="Comic Sans MS"/>
                <a:cs typeface="Comic Sans MS"/>
                <a:sym typeface="Comic Sans MS"/>
              </a:rPr>
              <a:t>Saratoga </a:t>
            </a:r>
            <a:br>
              <a:rPr b="1" i="0" lang="en-US" sz="4200" u="sng" cap="none" strike="noStrike">
                <a:solidFill>
                  <a:srgbClr val="CB5B4F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i="0" lang="en-US" sz="3400" u="none" cap="none" strike="noStrike">
                <a:solidFill>
                  <a:srgbClr val="CB5B4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br>
              <a:rPr b="1" i="0" lang="en-US" sz="3400" u="none" cap="none" strike="noStrike">
                <a:solidFill>
                  <a:srgbClr val="CB5B4F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</a:p>
        </p:txBody>
      </p:sp>
      <p:pic>
        <p:nvPicPr>
          <p:cNvPr descr="Battle of Saratoga reenactment" id="174" name="Shape 1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1200" y="3657600"/>
            <a:ext cx="4286250" cy="2743199"/>
          </a:xfrm>
          <a:prstGeom prst="rect">
            <a:avLst/>
          </a:prstGeom>
          <a:noFill/>
          <a:ln cap="flat" cmpd="sng" w="9525">
            <a:solidFill>
              <a:srgbClr val="333399"/>
            </a:solidFill>
            <a:prstDash val="solid"/>
            <a:miter/>
            <a:headEnd len="med" w="med" type="none"/>
            <a:tailEnd len="med" w="med" type="none"/>
          </a:ln>
        </p:spPr>
      </p:pic>
      <p:sp>
        <p:nvSpPr>
          <p:cNvPr id="175" name="Shape 175"/>
          <p:cNvSpPr txBox="1"/>
          <p:nvPr/>
        </p:nvSpPr>
        <p:spPr>
          <a:xfrm>
            <a:off x="3429000" y="6400800"/>
            <a:ext cx="4724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mic Sans M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modern-day re-enactment</a:t>
            </a:r>
          </a:p>
        </p:txBody>
      </p:sp>
      <p:pic>
        <p:nvPicPr>
          <p:cNvPr descr="burgoyne" id="176" name="Shape 1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24600" y="762000"/>
            <a:ext cx="2286000" cy="287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2209800" y="274637"/>
            <a:ext cx="6476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the American win at Saratoga…</a:t>
            </a:r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3124200" y="2057400"/>
            <a:ext cx="5562600" cy="4068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French sign a formal alliance with Americans</a:t>
            </a:r>
          </a:p>
        </p:txBody>
      </p:sp>
      <p:pic>
        <p:nvPicPr>
          <p:cNvPr descr="french flag" id="183" name="Shape 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0" y="3657600"/>
            <a:ext cx="3124199" cy="2081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America’s New Navy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John Paul Jones</a:t>
            </a:r>
          </a:p>
        </p:txBody>
      </p:sp>
      <p:pic>
        <p:nvPicPr>
          <p:cNvPr descr="john paul jones" id="189" name="Shape 18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84986" y="228600"/>
            <a:ext cx="1963736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pjones" id="190" name="Shape 190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09800" y="2489200"/>
            <a:ext cx="5943599" cy="436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rch_yorktown" id="195" name="Shape 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8600" y="0"/>
            <a:ext cx="46958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/>
          <p:nvPr/>
        </p:nvSpPr>
        <p:spPr>
          <a:xfrm>
            <a:off x="1828800" y="304800"/>
            <a:ext cx="2057400" cy="1004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BATTLE OF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YORKTOWN</a:t>
            </a:r>
          </a:p>
        </p:txBody>
      </p:sp>
      <p:pic>
        <p:nvPicPr>
          <p:cNvPr descr="map-Yorktown-1781" id="197" name="Shape 197"/>
          <p:cNvPicPr preferRelativeResize="0"/>
          <p:nvPr/>
        </p:nvPicPr>
        <p:blipFill rotWithShape="1">
          <a:blip r:embed="rId4">
            <a:alphaModFix/>
          </a:blip>
          <a:srcRect b="1388" l="1251" r="2146" t="1388"/>
          <a:stretch/>
        </p:blipFill>
        <p:spPr>
          <a:xfrm>
            <a:off x="152400" y="1524000"/>
            <a:ext cx="3281361" cy="5105399"/>
          </a:xfrm>
          <a:prstGeom prst="rect">
            <a:avLst/>
          </a:prstGeom>
          <a:noFill/>
          <a:ln cap="flat" cmpd="sng" w="9525">
            <a:solidFill>
              <a:srgbClr val="333399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/>
        </p:nvSpPr>
        <p:spPr>
          <a:xfrm>
            <a:off x="1371600" y="228600"/>
            <a:ext cx="76199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6"/>
              </a:buClr>
              <a:buSzPct val="25000"/>
              <a:buFont typeface="Comic Sans MS"/>
              <a:buNone/>
            </a:pPr>
            <a:r>
              <a:rPr b="1" i="0" lang="en-US" sz="3400" u="none" cap="none" strike="noStrike">
                <a:solidFill>
                  <a:srgbClr val="000096"/>
                </a:solidFill>
                <a:latin typeface="Comic Sans MS"/>
                <a:ea typeface="Comic Sans MS"/>
                <a:cs typeface="Comic Sans MS"/>
                <a:sym typeface="Comic Sans MS"/>
              </a:rPr>
              <a:t>Cornwallis’ Surrender at Yorktown:</a:t>
            </a:r>
          </a:p>
        </p:txBody>
      </p:sp>
      <p:pic>
        <p:nvPicPr>
          <p:cNvPr descr="Cornwallis at Yorktown-John Trumbell-1797" id="203" name="Shape 2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0" y="1447800"/>
            <a:ext cx="5867400" cy="4535487"/>
          </a:xfrm>
          <a:prstGeom prst="rect">
            <a:avLst/>
          </a:prstGeom>
          <a:noFill/>
          <a:ln cap="flat" cmpd="sng" w="9525">
            <a:solidFill>
              <a:srgbClr val="333399"/>
            </a:solidFill>
            <a:prstDash val="solid"/>
            <a:miter/>
            <a:headEnd len="med" w="med" type="none"/>
            <a:tailEnd len="med" w="med" type="none"/>
          </a:ln>
        </p:spPr>
      </p:pic>
      <p:sp>
        <p:nvSpPr>
          <p:cNvPr id="204" name="Shape 204"/>
          <p:cNvSpPr txBox="1"/>
          <p:nvPr/>
        </p:nvSpPr>
        <p:spPr>
          <a:xfrm>
            <a:off x="1752600" y="6096000"/>
            <a:ext cx="7010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mic Sans M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Painted by John Trumbull, 1797</a:t>
            </a:r>
          </a:p>
        </p:txBody>
      </p:sp>
      <p:sp>
        <p:nvSpPr>
          <p:cNvPr id="205" name="Shape 205"/>
          <p:cNvSpPr txBox="1"/>
          <p:nvPr/>
        </p:nvSpPr>
        <p:spPr>
          <a:xfrm flipH="1" rot="10800000">
            <a:off x="1752600" y="776287"/>
            <a:ext cx="6781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2E00"/>
              </a:buClr>
              <a:buSzPct val="25000"/>
              <a:buFont typeface="Comic Sans MS"/>
              <a:buNone/>
            </a:pPr>
            <a:r>
              <a:rPr b="1" i="1" lang="en-US" sz="2800" u="none" cap="none" strike="noStrike">
                <a:solidFill>
                  <a:srgbClr val="F02E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“The World Turned Upside Down!”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title"/>
          </p:nvPr>
        </p:nvSpPr>
        <p:spPr>
          <a:xfrm>
            <a:off x="2209800" y="274637"/>
            <a:ext cx="6476999" cy="1143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Cornwallis Quote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2286000" y="1600200"/>
            <a:ext cx="6400799" cy="4525961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1" sz="4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“I have the mortification to inform your Excellency that I have been forced to surrender the troops under my command.”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/>
        </p:nvSpPr>
        <p:spPr>
          <a:xfrm>
            <a:off x="1752600" y="0"/>
            <a:ext cx="6400799" cy="1127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6"/>
              </a:buClr>
              <a:buSzPct val="25000"/>
              <a:buFont typeface="Comic Sans MS"/>
              <a:buNone/>
            </a:pPr>
            <a:r>
              <a:rPr b="1" i="0" lang="en-US" sz="3400" u="none" cap="none" strike="noStrike">
                <a:solidFill>
                  <a:srgbClr val="000096"/>
                </a:solidFill>
                <a:latin typeface="Comic Sans MS"/>
                <a:ea typeface="Comic Sans MS"/>
                <a:cs typeface="Comic Sans MS"/>
                <a:sym typeface="Comic Sans MS"/>
              </a:rPr>
              <a:t>North America After the</a:t>
            </a:r>
            <a:br>
              <a:rPr b="1" i="0" lang="en-US" sz="3400" u="none" cap="none" strike="noStrike">
                <a:solidFill>
                  <a:srgbClr val="000096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i="0" lang="en-US" sz="3400" u="none" cap="none" strike="noStrike">
                <a:solidFill>
                  <a:srgbClr val="000096"/>
                </a:solidFill>
                <a:latin typeface="Comic Sans MS"/>
                <a:ea typeface="Comic Sans MS"/>
                <a:cs typeface="Comic Sans MS"/>
                <a:sym typeface="Comic Sans MS"/>
              </a:rPr>
              <a:t>Treaty of Paris, 1783</a:t>
            </a:r>
          </a:p>
        </p:txBody>
      </p:sp>
      <p:pic>
        <p:nvPicPr>
          <p:cNvPr descr="ch07_03" id="217" name="Shape 217"/>
          <p:cNvPicPr preferRelativeResize="0"/>
          <p:nvPr/>
        </p:nvPicPr>
        <p:blipFill rotWithShape="1">
          <a:blip r:embed="rId3">
            <a:alphaModFix/>
          </a:blip>
          <a:srcRect b="0" l="0" r="0" t="16455"/>
          <a:stretch/>
        </p:blipFill>
        <p:spPr>
          <a:xfrm>
            <a:off x="2133600" y="1143000"/>
            <a:ext cx="6645275" cy="5680075"/>
          </a:xfrm>
          <a:prstGeom prst="rect">
            <a:avLst/>
          </a:prstGeom>
          <a:noFill/>
          <a:ln cap="flat" cmpd="sng" w="9525">
            <a:solidFill>
              <a:srgbClr val="003399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1524000" y="2286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did the colonists win?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1752600" y="1219200"/>
            <a:ext cx="7391399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Guerilla tactics (Native Americans)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Battle of Trenton: Washington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Battle of Saratoga: French support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Battle of Yorktown: Final battle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Leadership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Overconfidence of British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 field advantage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447800" y="274637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 of the Revolution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Salutary Neglect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2057400" y="1600200"/>
            <a:ext cx="7104062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Unofficial</a:t>
            </a: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policy of Great Britain of not enforcing the laws to keep the colonists obedient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Colonists often governed themselves</a:t>
            </a:r>
          </a:p>
          <a:p>
            <a: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ct val="100000"/>
            </a:pPr>
            <a:r>
              <a:rPr lang="en-US"/>
              <a:t>Royal Governors were installed but often came from w/in the ranks of colonists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1530350" y="274637"/>
            <a:ext cx="715644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Illegal trading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b2b498fa173fe1c8c461-97707f5c7d17291ba358946428536a09.r5.cf2.rackcdn.com/7f3b7d88bb3b604f6fa967819dda6612.png" id="70" name="Shape 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0350" y="1219200"/>
            <a:ext cx="7585074" cy="533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1676400" y="11112"/>
            <a:ext cx="7010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 of the Revolution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French &amp; Indian War &amp; the Proclamation line of 1763</a:t>
            </a:r>
          </a:p>
        </p:txBody>
      </p:sp>
      <p:pic>
        <p:nvPicPr>
          <p:cNvPr descr="Proclamation of 1763" id="76" name="Shape 7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600" y="1676400"/>
            <a:ext cx="4313237" cy="502919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1447800" y="2895600"/>
            <a:ext cx="281940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3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Wars cost $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1447800" y="3592512"/>
            <a:ext cx="2819400" cy="1385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Where does that money come from?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1600200" y="274637"/>
            <a:ext cx="7086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 of the Revolution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Taxation without </a:t>
            </a:r>
            <a:r>
              <a:rPr b="1" i="1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representation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2133600" y="2286000"/>
            <a:ext cx="6553200" cy="38401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Colonists were not represented in the British Parliament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“taxes” were less of an issue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1676400" y="274637"/>
            <a:ext cx="7010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 of the Revolution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Propaganda</a:t>
            </a:r>
          </a:p>
        </p:txBody>
      </p:sp>
      <p:pic>
        <p:nvPicPr>
          <p:cNvPr descr="BostonMassacre" id="90" name="Shape 90"/>
          <p:cNvPicPr preferRelativeResize="0"/>
          <p:nvPr/>
        </p:nvPicPr>
        <p:blipFill rotWithShape="1">
          <a:blip r:embed="rId3">
            <a:alphaModFix/>
          </a:blip>
          <a:srcRect b="0" l="2148" r="0" t="0"/>
          <a:stretch/>
        </p:blipFill>
        <p:spPr>
          <a:xfrm>
            <a:off x="2286000" y="1524000"/>
            <a:ext cx="5907086" cy="5333999"/>
          </a:xfrm>
          <a:prstGeom prst="rect">
            <a:avLst/>
          </a:prstGeom>
          <a:noFill/>
          <a:ln cap="flat" cmpd="sng" w="9525">
            <a:solidFill>
              <a:srgbClr val="CC2700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685800" y="228600"/>
            <a:ext cx="7848599" cy="641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C"/>
              </a:buClr>
              <a:buSzPct val="25000"/>
              <a:buFont typeface="Times New Roman"/>
              <a:buNone/>
            </a:pPr>
            <a:r>
              <a:rPr b="1" i="0" lang="en-US" sz="3600" u="none" cap="none" strike="noStrike">
                <a:solidFill>
                  <a:srgbClr val="00006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Thomas Paine:  </a:t>
            </a:r>
            <a:r>
              <a:rPr b="1" i="1" lang="en-US" sz="3600" u="none" cap="none" strike="noStrike">
                <a:solidFill>
                  <a:srgbClr val="00006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Common Sense</a:t>
            </a:r>
          </a:p>
        </p:txBody>
      </p:sp>
      <p:pic>
        <p:nvPicPr>
          <p:cNvPr descr="Common_Sense_cover_new" id="96" name="Shape 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1200" y="1138237"/>
            <a:ext cx="2909887" cy="5181600"/>
          </a:xfrm>
          <a:prstGeom prst="rect">
            <a:avLst/>
          </a:prstGeom>
          <a:noFill/>
          <a:ln cap="flat" cmpd="sng" w="9525">
            <a:solidFill>
              <a:srgbClr val="CC2700"/>
            </a:solidFill>
            <a:prstDash val="solid"/>
            <a:miter/>
            <a:headEnd len="med" w="med" type="none"/>
            <a:tailEnd len="med" w="med" type="none"/>
          </a:ln>
        </p:spPr>
      </p:pic>
      <p:pic>
        <p:nvPicPr>
          <p:cNvPr descr="paine2" id="97" name="Shape 9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29200" y="1333500"/>
            <a:ext cx="3835400" cy="4953000"/>
          </a:xfrm>
          <a:prstGeom prst="rect">
            <a:avLst/>
          </a:prstGeom>
          <a:noFill/>
          <a:ln cap="flat" cmpd="sng" w="9525">
            <a:solidFill>
              <a:srgbClr val="CC2700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Causes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1821925" y="1417650"/>
            <a:ext cx="6864900" cy="513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6. 3000+ miles and…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By 1770s, Colonies Population over 2.5M.  Larger than many areas in Great Britain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Glass ceilings- Colonists, such as Washington- generally seen as 2nd rate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F&amp;I War- Limited need for protection from Britain and created the seeds of unity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ank">
  <a:themeElements>
    <a:clrScheme name="Blank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